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A_8448820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A221640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2_458725E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omments/modernComment_115_D3ECCB66.xml" ContentType="application/vnd.ms-powerpoint.comments+xml"/>
  <Override PartName="/ppt/comments/modernComment_11A_CE442651.xml" ContentType="application/vnd.ms-powerpoint.comments+xml"/>
  <Override PartName="/ppt/notesSlides/notesSlide10.xml" ContentType="application/vnd.openxmlformats-officedocument.presentationml.notesSlide+xml"/>
  <Override PartName="/ppt/comments/modernComment_122_1E005B43.xml" ContentType="application/vnd.ms-powerpoint.comments+xml"/>
  <Override PartName="/ppt/notesSlides/notesSlide11.xml" ContentType="application/vnd.openxmlformats-officedocument.presentationml.notesSlide+xml"/>
  <Override PartName="/ppt/comments/modernComment_12A_89054C8E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65" r:id="rId5"/>
    <p:sldId id="266" r:id="rId6"/>
    <p:sldId id="261" r:id="rId7"/>
    <p:sldId id="270" r:id="rId8"/>
    <p:sldId id="269" r:id="rId9"/>
    <p:sldId id="274" r:id="rId10"/>
    <p:sldId id="273" r:id="rId11"/>
    <p:sldId id="277" r:id="rId12"/>
    <p:sldId id="278" r:id="rId13"/>
    <p:sldId id="279" r:id="rId14"/>
    <p:sldId id="285" r:id="rId15"/>
    <p:sldId id="282" r:id="rId16"/>
    <p:sldId id="283" r:id="rId17"/>
    <p:sldId id="284" r:id="rId18"/>
    <p:sldId id="289" r:id="rId19"/>
    <p:sldId id="292" r:id="rId20"/>
    <p:sldId id="293" r:id="rId21"/>
    <p:sldId id="290" r:id="rId22"/>
    <p:sldId id="291" r:id="rId23"/>
    <p:sldId id="286" r:id="rId24"/>
    <p:sldId id="287" r:id="rId25"/>
    <p:sldId id="296" r:id="rId26"/>
    <p:sldId id="297" r:id="rId27"/>
    <p:sldId id="294" r:id="rId28"/>
    <p:sldId id="295" r:id="rId29"/>
    <p:sldId id="298" r:id="rId30"/>
    <p:sldId id="299" r:id="rId31"/>
    <p:sldId id="259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0F600"/>
    <a:srgbClr val="084081"/>
    <a:srgbClr val="F2F2F2"/>
    <a:srgbClr val="67001F"/>
    <a:srgbClr val="DCDCDC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1" autoAdjust="0"/>
    <p:restoredTop sz="83948" autoAdjust="0"/>
  </p:normalViewPr>
  <p:slideViewPr>
    <p:cSldViewPr snapToGrid="0">
      <p:cViewPr varScale="1">
        <p:scale>
          <a:sx n="88" d="100"/>
          <a:sy n="88" d="100"/>
        </p:scale>
        <p:origin x="552" y="68"/>
      </p:cViewPr>
      <p:guideLst/>
    </p:cSldViewPr>
  </p:slideViewPr>
  <p:notesTextViewPr>
    <p:cViewPr>
      <p:scale>
        <a:sx n="102" d="100"/>
        <a:sy n="102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A_84488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B86F90-6C6B-4826-A394-F92530BB6247}" authorId="{13B2B41D-029F-7058-ECEE-DBBC1468C105}" created="2023-12-28T10:03:36.1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259" len="9">
        <ac:context len="279" hash="3331325136"/>
      </ac:txMk>
    </ac:txMkLst>
    <p188:pos x="3234267" y="3855508"/>
    <p188:txBody>
      <a:bodyPr/>
      <a:lstStyle/>
      <a:p>
        <a:r>
          <a:rPr lang="en-US"/>
          <a:t>Really p(w|D) here or do we model actually p(f|D) as a Normal distribution?
Also cornell lecture given from excell sheet has here p(y|x, D) -MLE? Not MAP?</a:t>
        </a:r>
      </a:p>
    </p188:txBody>
  </p188:cm>
  <p188:cm id="{55AF7191-8FFD-4AF1-8C25-770ABDFB15CC}" authorId="{13B2B41D-029F-7058-ECEE-DBBC1468C105}" created="2023-12-28T16:28:31.41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46" len="25">
        <ac:context len="279" hash="3331325136"/>
      </ac:txMk>
    </ac:txMkLst>
    <p188:pos x="3877733" y="629708"/>
    <p188:txBody>
      <a:bodyPr/>
      <a:lstStyle/>
      <a:p>
        <a:r>
          <a:rPr lang="en-US"/>
          <a:t>Correct description here?</a:t>
        </a:r>
      </a:p>
    </p188:txBody>
  </p188:cm>
  <p188:cm id="{329A8099-4493-46E2-B534-92A0D7BF0A23}" authorId="{13B2B41D-029F-7058-ECEE-DBBC1468C105}" created="2023-12-28T16:34:39.66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44">
        <ac:context len="279" hash="3331325136"/>
      </ac:txMk>
    </ac:txMkLst>
    <p188:pos x="4538133" y="1654175"/>
    <p188:txBody>
      <a:bodyPr/>
      <a:lstStyle/>
      <a:p>
        <a:r>
          <a:rPr lang="en-US"/>
          <a:t>Soll ich überhaupt hier so genau darauf eingehen wie MLE / MAP berechnet wird? Brauche aber eigentlich als überleitung zu p(y|x,w) (siehe nächsten kommentar zu p(y|x,D).</a:t>
        </a:r>
      </a:p>
    </p188:txBody>
  </p188:cm>
  <p188:cm id="{513DDBE4-12AA-4902-A2B6-1B88FE86E3A5}" authorId="{13B2B41D-029F-7058-ECEE-DBBC1468C105}" created="2023-12-28T16:35:25.3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10">
        <ac:context len="279" hash="3331325136"/>
      </ac:txMk>
    </ac:txMkLst>
    <p188:pos x="2370667" y="1654175"/>
    <p188:txBody>
      <a:bodyPr/>
      <a:lstStyle/>
      <a:p>
        <a:r>
          <a:rPr lang="en-US"/>
          <a:t>Ist das hier eigentlich p(y|x,w) weil cornell darüber in der schreibweiße unklar….
</a:t>
        </a:r>
      </a:p>
    </p188:txBody>
  </p188:cm>
</p188:cmLst>
</file>

<file path=ppt/comments/modernComment_10E_A2216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0F366-3BED-41B7-8193-D223EFAB128C}" authorId="{13B2B41D-029F-7058-ECEE-DBBC1468C105}" created="2023-12-28T16:06:55.1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0097280" sldId="270"/>
      <ac:spMk id="7" creationId="{B8032623-46A4-D75E-B483-9F17A5584A8B}"/>
      <ac:txMk cp="144" len="12">
        <ac:context len="276" hash="3063397002"/>
      </ac:txMk>
    </ac:txMkLst>
    <p188:pos x="3141133" y="2229908"/>
    <p188:txBody>
      <a:bodyPr/>
      <a:lstStyle/>
      <a:p>
        <a:r>
          <a:rPr lang="en-US"/>
          <a:t>* als index platzhalter hier sinnvoll?
</a:t>
        </a:r>
      </a:p>
    </p188:txBody>
  </p188:cm>
</p188:cmLst>
</file>

<file path=ppt/comments/modernComment_112_458725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60091-2307-4FFA-AC85-AA377F6492CA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5_D3ECCB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F011C-7B52-44F8-9F7D-2B6FA02CC494}" authorId="{13B2B41D-029F-7058-ECEE-DBBC1468C105}" status="resolved" created="2023-12-29T15:10:35.08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Duvenaud verlinkt hier ein weiters paper. Soll/ Muss das erklärt werden was genau Universal hier bedeutet (bedeutet hier universell etwas spezielles außer das man diesen kernel immer anwenden kann)?</a:t>
        </a:r>
      </a:p>
    </p188:txBody>
  </p188:cm>
  <p188:cm id="{C2E2EF70-EE53-4E6D-8D7F-F1FC7077CF32}" authorId="{13B2B41D-029F-7058-ECEE-DBBC1468C105}" status="resolved" created="2023-12-29T15:11:07.86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I also did not check this information here bcs of time scale nor do i have some examples for that</a:t>
        </a:r>
      </a:p>
    </p188:txBody>
  </p188:cm>
</p188:cmLst>
</file>

<file path=ppt/comments/modernComment_11A_CE44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D8BAF-28EC-4422-A377-F653F78A4513}" authorId="{13B2B41D-029F-7058-ECEE-DBBC1468C105}" created="2023-12-29T17:21:34.0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0572753" sldId="282"/>
      <ac:spMk id="7" creationId="{A1DB2A00-25CA-791C-9D0C-CD7CB08E2A1D}"/>
      <ac:txMk cp="17" len="6">
        <ac:context len="30" hash="2559562488"/>
      </ac:txMk>
    </ac:txMkLst>
    <p188:pos x="5429435" y="567030"/>
    <p188:txBody>
      <a:bodyPr/>
      <a:lstStyle/>
      <a:p>
        <a:r>
          <a:rPr lang="en-US"/>
          <a:t>Ist das so sinnvoll oder impliziert dass eine zu starke verallgemeinerung?
Diese Slide soll nur die Idee geben, was dann im "live coding" nochmal angewendet gezeigt wird</a:t>
        </a:r>
      </a:p>
    </p188:txBody>
  </p188:cm>
</p188:cmLst>
</file>

<file path=ppt/comments/modernComment_122_1E005B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0F09B8-6D37-4439-B370-7BE3C6C077D4}" authorId="{13B2B41D-029F-7058-ECEE-DBBC1468C105}" created="2024-01-19T10:47:43.1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03339843" sldId="290"/>
      <ac:spMk id="3" creationId="{19D2A99E-E7A5-EFAD-BBBE-8788CC7B7DDA}"/>
      <ac:txMk cp="376" len="104">
        <ac:context len="481" hash="2531030323"/>
      </ac:txMk>
    </ac:txMkLst>
    <p188:pos x="10355036" y="3326039"/>
    <p188:txBody>
      <a:bodyPr/>
      <a:lstStyle/>
      <a:p>
        <a:r>
          <a:rPr lang="en-US"/>
          <a:t>Unklar warum das so ist</a:t>
        </a:r>
      </a:p>
    </p188:txBody>
  </p188:cm>
</p188:cmLst>
</file>

<file path=ppt/comments/modernComment_12A_89054C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5476AC-DADE-47C4-A0B4-44BFCF650968}" authorId="{13B2B41D-029F-7058-ECEE-DBBC1468C105}" created="2024-01-19T11:01:51.37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98825870" sldId="298"/>
      <ac:spMk id="3" creationId="{B90816FB-F138-05CE-804A-C12346E922F9}"/>
      <ac:txMk cp="338" len="24">
        <ac:context len="363" hash="530798473"/>
      </ac:txMk>
    </ac:txMkLst>
    <p188:pos x="3960303" y="3954390"/>
    <p188:txBody>
      <a:bodyPr/>
      <a:lstStyle/>
      <a:p>
        <a:r>
          <a:rPr lang="en-US"/>
          <a:t>Still unclear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6.png"/><Relationship Id="rId1" Type="http://schemas.openxmlformats.org/officeDocument/2006/relationships/image" Target="../media/image150.png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image" Target="../media/image24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𝑤</m:t>
                      </m:r>
                    </m:e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𝐷</m:t>
                      </m:r>
                    </m:e>
                  </m:d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 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:r>
                <a:rPr lang="de-DE" sz="2400" b="0" i="0"/>
                <a:t>𝑝(𝑤│𝐷)  ~ 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 xmlns="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 xmlns="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=0</m:t>
                  </m:r>
                </m:oMath>
              </a14:m>
              <a:endParaRPr lang="en-US" sz="2400" dirty="0"/>
            </a:p>
          </dgm:t>
        </dgm:pt>
      </mc:Choice>
      <mc:Fallback xmlns="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>
                  <a:latin typeface="Cambria Math" panose="02040503050406030204" pitchFamily="18" charset="0"/>
                </a:rPr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Y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>
                  <a:latin typeface="Cambria Math" panose="02040503050406030204" pitchFamily="18" charset="0"/>
                </a:rPr>
                <a:t>𝑋|Y ~</a:t>
              </a:r>
              <a:r>
                <a:rPr lang="de-DE" sz="2400" i="0"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determined solely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determined solely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>
        <a:blipFill>
          <a:blip xmlns:r="http://schemas.openxmlformats.org/officeDocument/2006/relationships" r:embed="rId1"/>
          <a:stretch>
            <a:fillRect l="-1720" t="-658" r="-29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2"/>
          <a:stretch>
            <a:fillRect t="-658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3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4"/>
          <a:stretch>
            <a:fillRect l="-4423" t="-658" r="-7617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5"/>
          <a:stretch>
            <a:fillRect t="-4255" r="-980" b="-99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6"/>
          <a:stretch>
            <a:fillRect l="-2948" r="-6143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8"/>
          <a:stretch>
            <a:fillRect b="-145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9"/>
          <a:stretch>
            <a:fillRect l="-2445" t="-7930" r="-4890" b="-118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Choice>
      <mc:Fallback xmlns="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Fallback>
    </mc:AlternateConten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4EA33F-93C4-4DD7-89DC-EA79383A7E6B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with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de-DE" sz="24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8D4EA33F-93C4-4DD7-89DC-EA79383A7E6B}">
          <dgm:prSet custT="1"/>
          <dgm:spPr/>
          <dgm:t>
            <a:bodyPr/>
            <a:lstStyle/>
            <a:p>
              <a:r>
                <a:rPr lang="de-DE" sz="2400" b="0" i="0"/>
                <a:t>Σ=𝐶𝑜𝑣(</a:t>
              </a:r>
              <a:r>
                <a:rPr lang="de-DE" sz="2400" b="0" i="0">
                  <a:latin typeface="Cambria Math" panose="02040503050406030204" pitchFamily="18" charset="0"/>
                </a:rPr>
                <a:t>𝑋</a:t>
              </a:r>
              <a:r>
                <a:rPr lang="de-DE" sz="2400" b="0" i="0"/>
                <a:t>,</a:t>
              </a:r>
              <a:r>
                <a:rPr lang="de-DE" sz="2400" b="0" i="0">
                  <a:latin typeface="Cambria Math" panose="02040503050406030204" pitchFamily="18" charset="0"/>
                </a:rPr>
                <a:t>𝑋^′ )</a:t>
              </a:r>
              <a:r>
                <a:rPr lang="en-US" sz="2400" dirty="0"/>
                <a:t> with </a:t>
              </a:r>
              <a:r>
                <a:rPr lang="de-DE" sz="2400" i="0"/>
                <a:t>𝐶𝑜𝑣(</a:t>
              </a:r>
              <a:r>
                <a:rPr lang="de-DE" sz="2400" b="0" i="0"/>
                <a:t>𝑋</a:t>
              </a:r>
              <a:r>
                <a:rPr lang="de-DE" sz="2400" i="0"/>
                <a:t>,</a:t>
              </a:r>
              <a:r>
                <a:rPr lang="de-DE" sz="2400" b="0" i="0"/>
                <a:t>𝑋^</a:t>
              </a:r>
              <a:r>
                <a:rPr lang="de-DE" sz="2400" i="0"/>
                <a:t>′ )</a:t>
              </a:r>
              <a:r>
                <a:rPr lang="de-DE" sz="2400" b="0" i="0">
                  <a:latin typeface="Cambria Math" panose="02040503050406030204" pitchFamily="18" charset="0"/>
                </a:rPr>
                <a:t>=</a:t>
              </a:r>
              <a:r>
                <a:rPr lang="de-DE" sz="2400" b="0" i="0"/>
                <a:t>𝑘(𝑥,𝑥^′ )</a:t>
              </a:r>
              <a:endParaRPr lang="en-US" sz="2400" dirty="0"/>
            </a:p>
          </dgm:t>
        </dgm:pt>
      </mc:Fallback>
    </mc:AlternateConten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pairwise </a:t>
              </a:r>
            </a:p>
          </dgm:t>
        </dgm:pt>
      </mc:Choice>
      <mc:Fallback xmlns="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:r>
                <a:rPr lang="de-DE" sz="2400" b="0" i="0"/>
                <a:t>𝑘(𝑥,𝑥^′ )</a:t>
              </a:r>
              <a:r>
                <a:rPr lang="en-US" sz="2400" dirty="0"/>
                <a:t> pairwise </a:t>
              </a:r>
            </a:p>
          </dgm:t>
        </dgm:pt>
      </mc:Fallback>
    </mc:AlternateConten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14:m>
                <m:oMath xmlns:m="http://schemas.openxmlformats.org/officeDocument/2006/math">
                  <m:r>
                    <a:rPr lang="de-DE" sz="2400" b="0" i="1" smtClean="0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also called kernel </a:t>
              </a:r>
            </a:p>
          </dgm:t>
        </dgm:pt>
      </mc:Choice>
      <mc:Fallback xmlns="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:r>
                <a:rPr lang="de-DE" sz="2400" b="0" i="0">
                  <a:latin typeface="Cambria Math" panose="02040503050406030204" pitchFamily="18" charset="0"/>
                </a:rPr>
                <a:t>𝑘(𝑥,𝑥^′ )</a:t>
              </a:r>
              <a:r>
                <a:rPr lang="en-US" sz="2400" dirty="0"/>
                <a:t> also called kernel </a:t>
              </a:r>
            </a:p>
          </dgm:t>
        </dgm:pt>
      </mc:Fallback>
    </mc:AlternateConten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7EDA92-27DB-4A38-A61E-245DED72237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n-US" sz="2400" dirty="0"/>
            </a:p>
          </dgm:t>
        </dgm:pt>
      </mc:Choice>
      <mc:Fallback xmlns="">
        <dgm:pt modelId="{2E7EDA92-27DB-4A38-A61E-245DED722376}">
          <dgm:prSet custT="1"/>
          <dgm:spPr/>
          <dgm:t>
            <a:bodyPr/>
            <a:lstStyle/>
            <a:p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dgm:pt modelId="{020135DB-952A-4EB7-B1D7-1BCC9CDFE828}">
      <dgm:prSet custT="1"/>
      <dgm:spPr>
        <a:blipFill>
          <a:blip xmlns:r="http://schemas.openxmlformats.org/officeDocument/2006/relationships" r:embed="rId1"/>
          <a:stretch>
            <a:fillRect t="-2041"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dgm:pt modelId="{8D4EA33F-93C4-4DD7-89DC-EA79383A7E6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dgm:pt modelId="{9637C839-9BB2-4812-A31C-7D7C1245B402}">
      <dgm:prSet custT="1"/>
      <dgm:spPr>
        <a:blipFill>
          <a:blip xmlns:r="http://schemas.openxmlformats.org/officeDocument/2006/relationships" r:embed="rId3"/>
          <a:stretch>
            <a:fillRect l="-3455" r="-5636" b="-26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dgm:pt modelId="{BF108419-AE3A-4B75-9290-6794A9B9E0AE}">
      <dgm:prSet custT="1"/>
      <dgm:spPr>
        <a:blipFill>
          <a:blip xmlns:r="http://schemas.openxmlformats.org/officeDocument/2006/relationships" r:embed="rId4"/>
          <a:stretch>
            <a:fillRect l="-727" r="-509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dgm:pt modelId="{2E7EDA92-27DB-4A38-A61E-245DED722376}">
      <dgm:prSet custT="1"/>
      <dgm:spPr>
        <a:blipFill>
          <a:blip xmlns:r="http://schemas.openxmlformats.org/officeDocument/2006/relationships" r:embed="rId5"/>
          <a:stretch>
            <a:fillRect t="-39037" r="-3273" b="-62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8268">
          <a:off x="1209465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𝑤</m:t>
                  </m:r>
                </m:e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𝐷</m:t>
                  </m:r>
                </m:e>
              </m:d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b="0" i="1" kern="1200">
                  <a:latin typeface="Cambria Math" panose="02040503050406030204" pitchFamily="18" charset="0"/>
                </a:rPr>
                <m:t> </m:t>
              </m:r>
              <m:r>
                <a:rPr lang="de-DE" sz="2400" b="0" i="1" kern="1200">
                  <a:latin typeface="Cambria Math" panose="02040503050406030204" pitchFamily="18" charset="0"/>
                </a:rPr>
                <m:t>𝒩</m:t>
              </m:r>
              <m:r>
                <a:rPr lang="de-DE" sz="2400" b="0" i="1" kern="1200">
                  <a:latin typeface="Cambria Math" panose="02040503050406030204" pitchFamily="18" charset="0"/>
                </a:rPr>
                <m:t>(</m:t>
              </m:r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  <m:r>
                <a:rPr lang="de-DE" sz="2400" b="0" i="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</a:t>
          </a:r>
        </a:p>
      </dsp:txBody>
      <dsp:txXfrm>
        <a:off x="26848" y="1154439"/>
        <a:ext cx="2417773" cy="862962"/>
      </dsp:txXfrm>
    </dsp:sp>
    <dsp:sp modelId="{B0D50D0B-2C3E-4CFC-A3A4-8435E9C8E534}">
      <dsp:nvSpPr>
        <dsp:cNvPr id="0" name=""/>
        <dsp:cNvSpPr/>
      </dsp:nvSpPr>
      <dsp:spPr>
        <a:xfrm>
          <a:off x="268125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0886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8276">
          <a:off x="3884983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5516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i="1" kern="1200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2364" y="1154439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5944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073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8276">
          <a:off x="6563170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3703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0551" y="1154439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7702" y="2143604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8511" y="2306725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3313" y="2331527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1855">
          <a:off x="6504665" y="3249592"/>
          <a:ext cx="192152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7157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determined solely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7405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7632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7259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79322">
          <a:off x="9247882" y="1037407"/>
          <a:ext cx="57749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27038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=0</m:t>
              </m:r>
            </m:oMath>
          </a14:m>
          <a:endParaRPr lang="en-US" sz="2400" kern="1200" dirty="0"/>
        </a:p>
      </dsp:txBody>
      <dsp:txXfrm>
        <a:off x="8071017" y="1153925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95005" y="2129897"/>
          <a:ext cx="169720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278523"/>
          <a:ext cx="2471469" cy="250506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  <m:r>
                <a:rPr lang="de-DE" sz="2400" b="0" i="1" kern="1200">
                  <a:latin typeface="Cambria Math" panose="02040503050406030204" pitchFamily="18" charset="0"/>
                </a:rPr>
                <m:t>|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Y</m:t>
              </m:r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0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𝑌𝑋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𝑌𝑌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6517" y="2350910"/>
        <a:ext cx="2326695" cy="2360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59394-152F-4C80-A324-204426B9BC38}">
      <dsp:nvSpPr>
        <dsp:cNvPr id="0" name=""/>
        <dsp:cNvSpPr/>
      </dsp:nvSpPr>
      <dsp:spPr>
        <a:xfrm>
          <a:off x="1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Last result</a:t>
          </a:r>
        </a:p>
      </dsp:txBody>
      <dsp:txXfrm>
        <a:off x="25957" y="25956"/>
        <a:ext cx="3294024" cy="834281"/>
      </dsp:txXfrm>
    </dsp:sp>
    <dsp:sp modelId="{093E7D64-D44F-40DF-BA42-37CB6E7C67E1}">
      <dsp:nvSpPr>
        <dsp:cNvPr id="0" name=""/>
        <dsp:cNvSpPr/>
      </dsp:nvSpPr>
      <dsp:spPr>
        <a:xfrm rot="5401949">
          <a:off x="1585468" y="1023193"/>
          <a:ext cx="174303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DE62-2531-4E9C-AB12-B2AD6AD4C421}">
      <dsp:nvSpPr>
        <dsp:cNvPr id="0" name=""/>
        <dsp:cNvSpPr/>
      </dsp:nvSpPr>
      <dsp:spPr>
        <a:xfrm>
          <a:off x="1" y="1234800"/>
          <a:ext cx="3344401" cy="1123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40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2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  <m:aln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aln/>
                          </m:r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2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𝑌𝑋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𝑌𝑌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e>
                </m:d>
              </m:oMath>
            </m:oMathPara>
          </a14:m>
          <a:endParaRPr lang="en-US" sz="2400" kern="1200" dirty="0"/>
        </a:p>
      </dsp:txBody>
      <dsp:txXfrm>
        <a:off x="32898" y="1267697"/>
        <a:ext cx="3278607" cy="1057407"/>
      </dsp:txXfrm>
    </dsp:sp>
    <dsp:sp modelId="{48CC8503-96B3-42EC-AE0A-951EB7A8B646}">
      <dsp:nvSpPr>
        <dsp:cNvPr id="0" name=""/>
        <dsp:cNvSpPr/>
      </dsp:nvSpPr>
      <dsp:spPr>
        <a:xfrm>
          <a:off x="3580892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the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’s? </a:t>
          </a:r>
        </a:p>
      </dsp:txBody>
      <dsp:txXfrm>
        <a:off x="3606848" y="25956"/>
        <a:ext cx="3294024" cy="834281"/>
      </dsp:txXfrm>
    </dsp:sp>
    <dsp:sp modelId="{E61345AF-7AFF-496E-B7F9-9F6A9DB55260}">
      <dsp:nvSpPr>
        <dsp:cNvPr id="0" name=""/>
        <dsp:cNvSpPr/>
      </dsp:nvSpPr>
      <dsp:spPr>
        <a:xfrm rot="5379969">
          <a:off x="5136994" y="1022529"/>
          <a:ext cx="240919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BA071-88E1-4148-BD80-7FB368E52291}">
      <dsp:nvSpPr>
        <dsp:cNvPr id="0" name=""/>
        <dsp:cNvSpPr/>
      </dsp:nvSpPr>
      <dsp:spPr>
        <a:xfrm>
          <a:off x="3588770" y="1233471"/>
          <a:ext cx="3345936" cy="112349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Σ</m:t>
              </m:r>
              <m:r>
                <a:rPr lang="de-DE" sz="2400" b="0" i="1" kern="120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de-DE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endParaRPr lang="en-US" sz="2400" kern="1200" dirty="0"/>
        </a:p>
      </dsp:txBody>
      <dsp:txXfrm>
        <a:off x="3621676" y="1266377"/>
        <a:ext cx="3280124" cy="1057679"/>
      </dsp:txXfrm>
    </dsp:sp>
    <dsp:sp modelId="{991765C5-D15E-432D-98B6-767E9FACE458}">
      <dsp:nvSpPr>
        <dsp:cNvPr id="0" name=""/>
        <dsp:cNvSpPr/>
      </dsp:nvSpPr>
      <dsp:spPr>
        <a:xfrm rot="5411212">
          <a:off x="5098281" y="2473093"/>
          <a:ext cx="322250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716-C0FF-48EE-9F0E-638C7847895C}">
      <dsp:nvSpPr>
        <dsp:cNvPr id="0" name=""/>
        <dsp:cNvSpPr/>
      </dsp:nvSpPr>
      <dsp:spPr>
        <a:xfrm>
          <a:off x="3584831" y="2663830"/>
          <a:ext cx="3345936" cy="6784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pairwise </a:t>
          </a:r>
        </a:p>
      </dsp:txBody>
      <dsp:txXfrm>
        <a:off x="3604702" y="2683701"/>
        <a:ext cx="3306194" cy="638717"/>
      </dsp:txXfrm>
    </dsp:sp>
    <dsp:sp modelId="{124443FF-1998-4518-B686-A3A2D601FC94}">
      <dsp:nvSpPr>
        <dsp:cNvPr id="0" name=""/>
        <dsp:cNvSpPr/>
      </dsp:nvSpPr>
      <dsp:spPr>
        <a:xfrm rot="5400000">
          <a:off x="5109423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34D1-4D08-4B55-BAD1-D5DCDD5CD2B5}">
      <dsp:nvSpPr>
        <dsp:cNvPr id="0" name=""/>
        <dsp:cNvSpPr/>
      </dsp:nvSpPr>
      <dsp:spPr>
        <a:xfrm>
          <a:off x="358483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Covariance function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also called kernel </a:t>
          </a:r>
        </a:p>
      </dsp:txBody>
      <dsp:txXfrm>
        <a:off x="3617848" y="3663796"/>
        <a:ext cx="3279902" cy="1061252"/>
      </dsp:txXfrm>
    </dsp:sp>
    <dsp:sp modelId="{5248514B-20D2-4BB5-AEB4-25AB5614DC29}">
      <dsp:nvSpPr>
        <dsp:cNvPr id="0" name=""/>
        <dsp:cNvSpPr/>
      </dsp:nvSpPr>
      <dsp:spPr>
        <a:xfrm>
          <a:off x="7165568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Can choose any kernel that is</a:t>
          </a:r>
        </a:p>
      </dsp:txBody>
      <dsp:txXfrm>
        <a:off x="7191524" y="25956"/>
        <a:ext cx="3294024" cy="834281"/>
      </dsp:txXfrm>
    </dsp:sp>
    <dsp:sp modelId="{ECEC7C42-5FCB-43F9-BB00-531EA9D6A429}">
      <dsp:nvSpPr>
        <dsp:cNvPr id="0" name=""/>
        <dsp:cNvSpPr/>
      </dsp:nvSpPr>
      <dsp:spPr>
        <a:xfrm rot="5392370">
          <a:off x="8719447" y="1022529"/>
          <a:ext cx="240916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CDC7-63FE-46E4-97EB-B788149EECC7}">
      <dsp:nvSpPr>
        <dsp:cNvPr id="0" name=""/>
        <dsp:cNvSpPr/>
      </dsp:nvSpPr>
      <dsp:spPr>
        <a:xfrm>
          <a:off x="7169663" y="1233471"/>
          <a:ext cx="3345936" cy="21088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Positive semidefinite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+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Symmetric</a:t>
          </a:r>
        </a:p>
      </dsp:txBody>
      <dsp:txXfrm>
        <a:off x="7231428" y="1295236"/>
        <a:ext cx="3222406" cy="1985287"/>
      </dsp:txXfrm>
    </dsp:sp>
    <dsp:sp modelId="{3A882210-17BB-4A3E-8633-51A8D7B70BA1}">
      <dsp:nvSpPr>
        <dsp:cNvPr id="0" name=""/>
        <dsp:cNvSpPr/>
      </dsp:nvSpPr>
      <dsp:spPr>
        <a:xfrm rot="5400004">
          <a:off x="8694254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495B-1E78-4AE4-9130-18B090C6B6E7}">
      <dsp:nvSpPr>
        <dsp:cNvPr id="0" name=""/>
        <dsp:cNvSpPr/>
      </dsp:nvSpPr>
      <dsp:spPr>
        <a:xfrm>
          <a:off x="716966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Combinations possible</a:t>
          </a:r>
        </a:p>
      </dsp:txBody>
      <dsp:txXfrm>
        <a:off x="7202678" y="3663796"/>
        <a:ext cx="3279902" cy="106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“If you use just a linear kernel in a GP, you're simply doing Bayesian linear regression, and good news! You can do this in time O(N) instead of O(N3), so you should probably go use software specifically designed for that. “[3]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8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 1) not totally clear where to implement hyperparameter optimization!</a:t>
            </a:r>
          </a:p>
          <a:p>
            <a:r>
              <a:rPr lang="en-US" dirty="0"/>
              <a:t>Approach 2) follows more the classical way of fitting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4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here not specified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20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7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Assume Gaussian probability in MLE -&gt; 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Last line -&gt; How do we come to the conclusion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</a:t>
                </a:r>
              </a:p>
              <a:p>
                <a:endParaRPr lang="en-US" dirty="0"/>
              </a:p>
              <a:p>
                <a:r>
                  <a:rPr lang="en-US" dirty="0"/>
                  <a:t>Marginalization and Conditioning operating on subsets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i="0">
                    <a:latin typeface="Cambria Math" panose="02040503050406030204" pitchFamily="18" charset="0"/>
                  </a:rPr>
                  <a:t>𝜎^2</a:t>
                </a:r>
                <a:r>
                  <a:rPr lang="en-US" dirty="0"/>
                  <a:t> is the variance</a:t>
                </a: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is the standard deviation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Marginalization tells us that the posterior </a:t>
            </a:r>
            <a:r>
              <a:rPr lang="en-US" dirty="0" err="1"/>
              <a:t>distributioin</a:t>
            </a:r>
            <a:r>
              <a:rPr lang="en-US" dirty="0"/>
              <a:t> p(</a:t>
            </a:r>
            <a:r>
              <a:rPr lang="en-US" dirty="0" err="1"/>
              <a:t>w|D</a:t>
            </a:r>
            <a:r>
              <a:rPr lang="en-US" dirty="0"/>
              <a:t>) is also gaussian distributed with some mean and some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covariance function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 long as symmetry and pos. semidefinite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6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</a:p>
              <a:p>
                <a:endParaRPr lang="en-US" dirty="0"/>
              </a:p>
              <a:p>
                <a:r>
                  <a:rPr lang="en-US" dirty="0"/>
                  <a:t>Difference in compact support or </a:t>
                </a:r>
                <a:r>
                  <a:rPr lang="en-US" dirty="0" err="1"/>
                  <a:t>infinit</a:t>
                </a:r>
                <a:r>
                  <a:rPr lang="en-US" dirty="0"/>
                  <a:t> – compact support </a:t>
                </a:r>
                <a:r>
                  <a:rPr lang="en-US" dirty="0" err="1"/>
                  <a:t>ownly</a:t>
                </a:r>
                <a:r>
                  <a:rPr lang="en-US" dirty="0"/>
                  <a:t> in </a:t>
                </a:r>
                <a:r>
                  <a:rPr lang="en-US" dirty="0" err="1"/>
                  <a:t>lengthscale</a:t>
                </a:r>
                <a:r>
                  <a:rPr lang="en-US" dirty="0"/>
                  <a:t> l </a:t>
                </a:r>
                <a:r>
                  <a:rPr lang="en-US" dirty="0" err="1"/>
                  <a:t>meaniningfull</a:t>
                </a:r>
                <a:r>
                  <a:rPr lang="en-US" dirty="0"/>
                  <a:t> prediction possible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D3ECCB6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1A_CE4426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2_1E005B4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A_89054C8E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courses/cs4780/2018fa/lectures/lecturenote15.html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mlr.csail.mit.edu/papers/v12/pedregosa11a.html" TargetMode="External"/><Relationship Id="rId5" Type="http://schemas.openxmlformats.org/officeDocument/2006/relationships/hyperlink" Target="https://www.cs.toronto.edu/~duvenaud/cookbook/" TargetMode="External"/><Relationship Id="rId4" Type="http://schemas.openxmlformats.org/officeDocument/2006/relationships/hyperlink" Target="https://www.cs.toronto.edu/~duvenaud/thesis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8448820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2216400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2_458725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CC8503-96B3-42EC-AE0A-951EB7A8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345AF-7AFF-496E-B7F9-9F6A9DB55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BBA071-88E1-4148-BD80-7FB368E52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1765C5-D15E-432D-98B6-767E9FACE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DA716-C0FF-48EE-9F0E-638C7847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4443FF-1998-4518-B686-A3A2D601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4034D1-4D08-4B55-BAD1-D5DCDD5C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8514B-20D2-4BB5-AEB4-25AB5614D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EC7C42-5FCB-43F9-BB00-531EA9D6A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0CDC7-63FE-46E4-97EB-B788149EE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882210-17BB-4A3E-8633-51A8D7B70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6495B-1E78-4AE4-9130-18B090C6B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0B56DD8-19E4-86F5-2CA8-BA4B8E57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RBF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:pPr lvl="1"/>
                <a:r>
                  <a:rPr lang="en-US" dirty="0"/>
                  <a:t>Cannot extrapolate more than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units away from data [3]</a:t>
                </a:r>
              </a:p>
              <a:p>
                <a:r>
                  <a:rPr lang="en-US" dirty="0"/>
                  <a:t>Universal [3]</a:t>
                </a:r>
              </a:p>
              <a:p>
                <a:r>
                  <a:rPr lang="en-US" dirty="0"/>
                  <a:t>De-facto default kernel for GP [3]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118" r="-223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9068226" y="4169562"/>
            <a:ext cx="260061" cy="85436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862286" y="4203697"/>
            <a:ext cx="4290208" cy="3468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2968171" y="2975429"/>
            <a:ext cx="4680858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6050B-1EC8-4416-EFDE-9EF8C0C17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Periodic [2]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distance between repetitions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8682055" y="3795454"/>
            <a:ext cx="196520" cy="72026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10813" y="4120687"/>
            <a:ext cx="3834920" cy="6185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3272971" y="3285067"/>
            <a:ext cx="4626429" cy="202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2715689">
            <a:off x="9116937" y="5117576"/>
            <a:ext cx="196520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199328">
            <a:off x="5744446" y="5270401"/>
            <a:ext cx="3500544" cy="122599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6BD9F6-2C25-FF66-57F8-A615E34C4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9456" y="1851706"/>
            <a:ext cx="5181600" cy="4318000"/>
          </a:xfrm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324D632B-384E-48D9-06F3-8A7148C4BC8C}"/>
              </a:ext>
            </a:extLst>
          </p:cNvPr>
          <p:cNvSpPr/>
          <p:nvPr/>
        </p:nvSpPr>
        <p:spPr>
          <a:xfrm rot="2715689">
            <a:off x="9205395" y="4308370"/>
            <a:ext cx="196520" cy="720261"/>
          </a:xfrm>
          <a:prstGeom prst="upDown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 [2,3]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Non </a:t>
                </a:r>
                <a:r>
                  <a:rPr lang="de-DE" dirty="0" err="1"/>
                  <a:t>stationary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Dependend</a:t>
                </a:r>
                <a:r>
                  <a:rPr lang="de-DE" dirty="0"/>
                  <a:t> on absolut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offset without noise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how far from c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8115689">
            <a:off x="9262449" y="4332067"/>
            <a:ext cx="151575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21263674">
            <a:off x="4859588" y="4884199"/>
            <a:ext cx="4394412" cy="152211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C73773-8898-CAFF-E9AA-F6E2C09C78FC}"/>
              </a:ext>
            </a:extLst>
          </p:cNvPr>
          <p:cNvSpPr/>
          <p:nvPr/>
        </p:nvSpPr>
        <p:spPr>
          <a:xfrm rot="199328">
            <a:off x="3346433" y="4418029"/>
            <a:ext cx="5906794" cy="91894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25" idx="6"/>
          </p:cNvCxnSpPr>
          <p:nvPr/>
        </p:nvCxnSpPr>
        <p:spPr>
          <a:xfrm flipV="1">
            <a:off x="5275942" y="4703399"/>
            <a:ext cx="4062294" cy="1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 animBg="1"/>
      <p:bldP spid="17" grpId="0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14897A-2258-4408-872B-168737D7F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A6656D9-FCE4-1F18-ACCD-D6BBF24948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0AAB-1DAE-39CD-7DEF-1C5C374D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66BFB-2BDF-C017-4DC4-52B3D6EF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FF001-9B56-A45E-1FBB-C6E9CFCA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B2A00-25CA-791C-9D0C-CD7CB08E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GP recipe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appropriate kernel for data</a:t>
                </a:r>
              </a:p>
              <a:p>
                <a:r>
                  <a:rPr lang="en-US" dirty="0"/>
                  <a:t>Determine prior distribution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Determine posterior distribution with conditioning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needed add noise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With marginalization extract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Got variance of prediction/ confidence of prediction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C479-507F-F30B-B542-B09F66A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AC25-1C6A-3B22-89B5-3355B480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2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9719A-1DC1-502B-BDB1-3F13DD4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58316C-F998-FE08-0616-3C50A1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A345-F6DD-3092-9343-C1F8A69A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417C-382C-0DA5-4D61-D719BE2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6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FA3BE-70DD-ED66-1222-EFBA8FF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72E27-33E2-BB06-9719-8FF348F2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8AE8A-3245-7D4C-5A60-04CAFF5B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BDB4-3412-44BF-185C-74133D7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9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and Lecture of Weinberger from Cornell University error in conditional Gaussian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8BCA3E-89A2-2BCB-C785-F1BF0A655B43}"/>
              </a:ext>
            </a:extLst>
          </p:cNvPr>
          <p:cNvGrpSpPr/>
          <p:nvPr/>
        </p:nvGrpSpPr>
        <p:grpSpPr>
          <a:xfrm>
            <a:off x="5384089" y="2770599"/>
            <a:ext cx="3472730" cy="1229519"/>
            <a:chOff x="5384089" y="2770599"/>
            <a:chExt cx="3472730" cy="12295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238F77-CE48-3519-27EA-3E07B342F835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F7F8E31-3AAE-7963-B577-148AE8639B0B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130B3CF-BC8E-FA03-794B-FB9C2A9B0D0A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E18480-1998-31EA-B1C5-3F3312D10AD5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E8B26AF-1116-0CE8-606B-33C9DF56B966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5EC5D6A-6F91-5758-284A-3E5F57274AA5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284910F-56B7-6124-40E6-DCACF49ABDDA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290CEFC-DE38-63B4-9C45-190AFF0F64A5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CDA2E532-2C1F-BAA3-CEFC-DE1141A482F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F337471-17E1-3381-9D71-EB782189967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DA6F21F-DC9C-8522-0114-D8FA5E0ED12F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7E45E7E-616C-0B2E-2A23-F37561D2C4D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29CB66B-000B-8A2B-F40B-AEF6BB67870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66934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and Lecture of Weinberger from Cornell University error in conditional Gaussian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r>
                  <a:rPr lang="en-US" dirty="0"/>
                  <a:t>Inconsistent notation in literature (Blogposts etc.) </a:t>
                </a:r>
              </a:p>
              <a:p>
                <a:pPr lvl="1"/>
                <a:r>
                  <a:rPr lang="en-US" dirty="0"/>
                  <a:t>Hard for beginners (e.g. me) for implementation, coupled with error above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C52640-9C75-80F9-E1CA-82727F54B58C}"/>
              </a:ext>
            </a:extLst>
          </p:cNvPr>
          <p:cNvGrpSpPr/>
          <p:nvPr/>
        </p:nvGrpSpPr>
        <p:grpSpPr>
          <a:xfrm>
            <a:off x="5384089" y="2770599"/>
            <a:ext cx="3472730" cy="1229519"/>
            <a:chOff x="5384089" y="2770599"/>
            <a:chExt cx="3472730" cy="12295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B0C955-72B9-DF27-A827-83B1D9536208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383EB66E-5C87-914F-262A-328BBA842360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28D41DB-C5C6-CF07-C204-86BD3E22FB14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CAE5F25-1FB8-B482-C75E-2930FFF61435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A21C1376-8BA5-86D1-6AFE-1D8B2EBEAE07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772EB59-0438-7B61-4C73-91B3E7091217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4F93A2AA-9DD5-0040-1801-4FF1EB08AFF0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8AB48C7-7B65-6E1B-8A72-9A65E2819D5F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DA3D81-00EA-51AD-2AD9-61A2904B331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3754CAB4-DB69-1E02-384A-F7BC6926978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AFFA128-4A5A-1F5C-DA23-201F075F0BBE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1EB4306-D906-D80D-1658-8F32DCBFA0F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472A736-ECD2-16AC-0696-49A3EDC2E49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42389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2165-F1F6-9068-DC0E-C300E06C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223CB-866A-C7BC-0937-4B48F0B6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A45D0-CE88-17E4-493D-31BD3B01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F7620-A456-AA79-97C1-44C36F43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38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and Lecture of Weinberger from Cornell University error in conditional Gaussian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r>
                  <a:rPr lang="en-US" dirty="0"/>
                  <a:t>Inconsistent notation in literature (Blogposts etc.) </a:t>
                </a:r>
              </a:p>
              <a:p>
                <a:r>
                  <a:rPr lang="en-US" dirty="0"/>
                  <a:t>Understanding comes with implementation </a:t>
                </a:r>
              </a:p>
              <a:p>
                <a:pPr lvl="1"/>
                <a:r>
                  <a:rPr lang="en-US" dirty="0"/>
                  <a:t>Scikit-learn, </a:t>
                </a:r>
                <a:r>
                  <a:rPr lang="en-US" dirty="0" err="1"/>
                  <a:t>GPflow</a:t>
                </a:r>
                <a:r>
                  <a:rPr lang="en-US" dirty="0"/>
                  <a:t>, PyMC3, </a:t>
                </a:r>
                <a:r>
                  <a:rPr lang="en-US" dirty="0" err="1"/>
                  <a:t>GPyTorch</a:t>
                </a:r>
                <a:r>
                  <a:rPr lang="en-US" dirty="0"/>
                  <a:t> etc. only few commands – not too much insight in process “but easy to use”</a:t>
                </a:r>
              </a:p>
              <a:p>
                <a:pPr lvl="1"/>
                <a:r>
                  <a:rPr lang="en-US" dirty="0"/>
                  <a:t>Implementation as shown only found in Blogposts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FA0359-FEEC-0445-9296-5E0462F066CE}"/>
              </a:ext>
            </a:extLst>
          </p:cNvPr>
          <p:cNvGrpSpPr/>
          <p:nvPr/>
        </p:nvGrpSpPr>
        <p:grpSpPr>
          <a:xfrm>
            <a:off x="5384089" y="2669001"/>
            <a:ext cx="3472730" cy="1229519"/>
            <a:chOff x="5384089" y="2770599"/>
            <a:chExt cx="3472730" cy="122951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A5D3D96-C981-1F9B-042B-31B6728EB6D7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0C0519A-C980-8D5A-571D-1A8B6FE0AC36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BED13123-8EC9-8290-716A-F06FD61D5B85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0074770-51A6-92DF-7C9C-A06BD054E778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B4D93E0-CDAE-D653-B784-54FBCD3BF1AC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7A058CD-DC83-A3FA-EDAF-3DA4D87CAB5E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BBA93B61-7CF1-F08F-CEB6-4E6D10B8E6E9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48B8B704-DF5F-2D38-8F0E-1272C953D644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5D029F3-D97C-04C0-2201-DB63345E658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5C8695AF-94C6-40CA-BBA7-B7408DC111B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A94EF8CF-1578-F10C-8EFF-5D20C3E01AFC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6D2CE4D4-6845-98C2-8897-BAE826D6AD9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D6583C87-B4C3-0A19-8D33-D746B6396A1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10059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C667-E9D5-160F-36DD-D7090302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2A99E-E7A5-EFAD-BBBE-8788CC7B7D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and Lecture of Weinberger from Cornell University error in conditional Gaussian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r>
                  <a:rPr lang="en-US" dirty="0"/>
                  <a:t>Inconsistent notation in literature (Blogposts etc.) </a:t>
                </a:r>
              </a:p>
              <a:p>
                <a:r>
                  <a:rPr lang="en-US" dirty="0"/>
                  <a:t>Understanding comes with own implementation </a:t>
                </a:r>
              </a:p>
              <a:p>
                <a:r>
                  <a:rPr lang="en-US" dirty="0"/>
                  <a:t>Linear Kernel does not work for unknown reasons</a:t>
                </a:r>
              </a:p>
              <a:p>
                <a:pPr lvl="1"/>
                <a:r>
                  <a:rPr lang="en-US" dirty="0" err="1"/>
                  <a:t>RuntimeWarning</a:t>
                </a:r>
                <a:r>
                  <a:rPr lang="en-US" dirty="0"/>
                  <a:t>: covariance is not symmetric positive-semidefinite</a:t>
                </a:r>
              </a:p>
              <a:p>
                <a:pPr lvl="1"/>
                <a:r>
                  <a:rPr lang="en-US" dirty="0"/>
                  <a:t>invalid value encountered in sqrt (diagonal elements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Need symmetric logarithmic normalization in plotting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to see any difference in hyperparameters changing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2A99E-E7A5-EFAD-BBBE-8788CC7B7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CFC37-5FDF-64AF-81A9-49AACB49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 (Actually found in kernel cookbook website see sources slide for link)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9CC3D-37C4-E766-3ACD-930C9434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398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6FB-F138-05CE-804A-C12346E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by </a:t>
            </a:r>
            <a:r>
              <a:rPr lang="en-US" sz="2800" dirty="0"/>
              <a:t>Rasmussen and Lecture of Weinberger from Cornell University error in conditional Gaussian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✅</a:t>
            </a:r>
            <a:r>
              <a:rPr lang="en-US" dirty="0"/>
              <a:t>   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7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1C8ECA-02CF-8B3A-AE85-61EB20FBD7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Concept of test / training data gets smeared</a:t>
            </a:r>
          </a:p>
          <a:p>
            <a:r>
              <a:rPr lang="en-US" dirty="0"/>
              <a:t>Adding more test data “old” test data gets training data</a:t>
            </a:r>
          </a:p>
          <a:p>
            <a:endParaRPr lang="en-US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3BC6264-9628-30DC-3F38-F66433A4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302831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82483C2D-53B9-303C-5AF0-9C1B66AA0E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DD5FFD-705F-8883-E7F3-ED6D1F3F81C3}"/>
              </a:ext>
            </a:extLst>
          </p:cNvPr>
          <p:cNvGrpSpPr/>
          <p:nvPr/>
        </p:nvGrpSpPr>
        <p:grpSpPr>
          <a:xfrm>
            <a:off x="2823031" y="5160432"/>
            <a:ext cx="1296582" cy="796775"/>
            <a:chOff x="2823031" y="5160432"/>
            <a:chExt cx="1296582" cy="79677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D2A8D3-3459-9E37-DCFA-966C5819DC97}"/>
                </a:ext>
              </a:extLst>
            </p:cNvPr>
            <p:cNvSpPr/>
            <p:nvPr/>
          </p:nvSpPr>
          <p:spPr>
            <a:xfrm>
              <a:off x="3590223" y="5160432"/>
              <a:ext cx="529390" cy="793069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970858-B120-F924-B50D-2E990C7AADD4}"/>
                </a:ext>
              </a:extLst>
            </p:cNvPr>
            <p:cNvSpPr/>
            <p:nvPr/>
          </p:nvSpPr>
          <p:spPr>
            <a:xfrm rot="16200000">
              <a:off x="3278903" y="5116498"/>
              <a:ext cx="384837" cy="1296581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74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970858-B120-F924-B50D-2E990C7AADD4}"/>
              </a:ext>
            </a:extLst>
          </p:cNvPr>
          <p:cNvSpPr/>
          <p:nvPr/>
        </p:nvSpPr>
        <p:spPr>
          <a:xfrm rot="16200000">
            <a:off x="2895308" y="5132838"/>
            <a:ext cx="384837" cy="529390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E095EE-BB43-E8DF-1C6B-96087D7EF3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777614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ADD5FFD-705F-8883-E7F3-ED6D1F3F81C3}"/>
              </a:ext>
            </a:extLst>
          </p:cNvPr>
          <p:cNvGrpSpPr/>
          <p:nvPr/>
        </p:nvGrpSpPr>
        <p:grpSpPr>
          <a:xfrm>
            <a:off x="2823031" y="5160432"/>
            <a:ext cx="1296582" cy="796775"/>
            <a:chOff x="2823031" y="5160432"/>
            <a:chExt cx="1296582" cy="79677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D2A8D3-3459-9E37-DCFA-966C5819DC97}"/>
                </a:ext>
              </a:extLst>
            </p:cNvPr>
            <p:cNvSpPr/>
            <p:nvPr/>
          </p:nvSpPr>
          <p:spPr>
            <a:xfrm>
              <a:off x="3590223" y="5160432"/>
              <a:ext cx="529390" cy="793069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970858-B120-F924-B50D-2E990C7AADD4}"/>
                </a:ext>
              </a:extLst>
            </p:cNvPr>
            <p:cNvSpPr/>
            <p:nvPr/>
          </p:nvSpPr>
          <p:spPr>
            <a:xfrm rot="16200000">
              <a:off x="3278903" y="5116498"/>
              <a:ext cx="384837" cy="1296581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5AE3A05-3AAD-4090-6889-8A6431FB27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918C7-D252-D5FB-F1F6-46171018F095}"/>
              </a:ext>
            </a:extLst>
          </p:cNvPr>
          <p:cNvGrpSpPr/>
          <p:nvPr/>
        </p:nvGrpSpPr>
        <p:grpSpPr>
          <a:xfrm>
            <a:off x="6916190" y="2263686"/>
            <a:ext cx="3694048" cy="3697483"/>
            <a:chOff x="2999692" y="5275062"/>
            <a:chExt cx="955212" cy="6703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152D31A-8690-ABAA-809C-3A727EF15F86}"/>
                </a:ext>
              </a:extLst>
            </p:cNvPr>
            <p:cNvSpPr/>
            <p:nvPr/>
          </p:nvSpPr>
          <p:spPr>
            <a:xfrm>
              <a:off x="3908359" y="5275062"/>
              <a:ext cx="46545" cy="670353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6F71E5-D717-59BC-7790-39679D5B631A}"/>
                </a:ext>
              </a:extLst>
            </p:cNvPr>
            <p:cNvSpPr/>
            <p:nvPr/>
          </p:nvSpPr>
          <p:spPr>
            <a:xfrm rot="16200000">
              <a:off x="3459998" y="5452475"/>
              <a:ext cx="32634" cy="953245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6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6FB-F138-05CE-804A-C12346E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Book by </a:t>
            </a:r>
            <a:r>
              <a:rPr lang="en-US" sz="2800" dirty="0"/>
              <a:t>Rasmussen and Lecture of Weinberger from Cornell University error in conditional Gaussian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✅</a:t>
            </a:r>
            <a:r>
              <a:rPr lang="en-US" dirty="0"/>
              <a:t>   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  <a:p>
            <a:r>
              <a:rPr lang="en-US" dirty="0"/>
              <a:t>“Two approaches”</a:t>
            </a:r>
          </a:p>
          <a:p>
            <a:pPr lvl="1"/>
            <a:r>
              <a:rPr lang="de-DE" dirty="0"/>
              <a:t>1) Start with x-Axis -&gt;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-&gt; get </a:t>
            </a:r>
            <a:r>
              <a:rPr lang="de-DE" dirty="0" err="1"/>
              <a:t>predictions</a:t>
            </a:r>
            <a:r>
              <a:rPr lang="de-DE" dirty="0"/>
              <a:t> from x-Axis </a:t>
            </a:r>
          </a:p>
          <a:p>
            <a:pPr lvl="1"/>
            <a:r>
              <a:rPr lang="de-DE" dirty="0"/>
              <a:t>2) Start with </a:t>
            </a:r>
            <a:r>
              <a:rPr lang="de-DE" dirty="0" err="1"/>
              <a:t>measurement</a:t>
            </a:r>
            <a:r>
              <a:rPr lang="de-DE" dirty="0"/>
              <a:t> -&gt; </a:t>
            </a:r>
            <a:r>
              <a:rPr lang="de-DE" dirty="0" err="1"/>
              <a:t>add</a:t>
            </a:r>
            <a:r>
              <a:rPr lang="de-DE" dirty="0"/>
              <a:t> x-Axis -&gt; get </a:t>
            </a:r>
            <a:r>
              <a:rPr lang="de-DE" dirty="0" err="1"/>
              <a:t>predictions</a:t>
            </a:r>
            <a:r>
              <a:rPr lang="de-DE" dirty="0"/>
              <a:t> from x-Axis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27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7C81-5CA7-AE1E-5243-139FF047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“Two approaches”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5C8226-083B-3D2A-2AB0-59B48A691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 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804311-73A6-BF83-DD56-A71594DAC4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4D78FB-5ADA-FA52-C7CD-3235CBB77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Approach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BA738-8726-CB34-3594-8F73363F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[4] Scikit-learn: Machine Learning in Python, </a:t>
            </a:r>
            <a:r>
              <a:rPr lang="en-US" dirty="0" err="1"/>
              <a:t>Pedregosa</a:t>
            </a:r>
            <a:r>
              <a:rPr lang="en-US" dirty="0"/>
              <a:t> et al., JMLR 12, pp. 2825-2830, 2011 (Figure modified)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E949F-0468-3C89-27CF-A868D5B9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ABD93-5E09-C465-AFEB-1686F6F1E458}"/>
              </a:ext>
            </a:extLst>
          </p:cNvPr>
          <p:cNvSpPr txBox="1"/>
          <p:nvPr/>
        </p:nvSpPr>
        <p:spPr>
          <a:xfrm>
            <a:off x="10521700" y="5820331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9470957-733D-C4A8-9B3A-2832AC30F7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</p:spTree>
    <p:extLst>
      <p:ext uri="{BB962C8B-B14F-4D97-AF65-F5344CB8AC3E}">
        <p14:creationId xmlns:p14="http://schemas.microsoft.com/office/powerpoint/2010/main" val="4289246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6FB-F138-05CE-804A-C12346E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 by </a:t>
            </a:r>
            <a:r>
              <a:rPr lang="en-US" sz="2800" dirty="0"/>
              <a:t>Rasmussen and Lecture of Weinberger from Cornell University error in conditional Gaussian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✅</a:t>
            </a:r>
            <a:r>
              <a:rPr lang="en-US" dirty="0"/>
              <a:t>   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  <a:p>
            <a:r>
              <a:rPr lang="en-US" dirty="0"/>
              <a:t>“Two approaches”</a:t>
            </a:r>
          </a:p>
          <a:p>
            <a:r>
              <a:rPr lang="en-US" dirty="0"/>
              <a:t>Hypotheses testing lost?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258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39503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DEA6-F515-84A9-AF9C-75CF4745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270ADD-473A-82B6-3F3F-1A7AB56146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Conceptionally straightforward</a:t>
            </a:r>
          </a:p>
          <a:p>
            <a:r>
              <a:rPr lang="en-US" dirty="0"/>
              <a:t>Applications many fields possible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1F0069-E459-54AC-EFC3-C568712FF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 of Caveats – especially in implementation</a:t>
            </a:r>
          </a:p>
          <a:p>
            <a:r>
              <a:rPr lang="en-US" dirty="0"/>
              <a:t>Inefficient for huge datasets [1]</a:t>
            </a:r>
          </a:p>
          <a:p>
            <a:r>
              <a:rPr lang="en-US" dirty="0"/>
              <a:t>Hypotheses testing lost?</a:t>
            </a:r>
          </a:p>
          <a:p>
            <a:r>
              <a:rPr lang="en-US" dirty="0"/>
              <a:t>Kernel choice needs good knowledge of data [3]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69CC1-C47F-F91E-D572-019BAA27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F33CC-CED2-AB33-313C-ED248046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3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Figures if not other stated made with a custom python script for this seminar talk</a:t>
                </a:r>
              </a:p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3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  <a:endParaRPr lang="en-US" sz="1800" dirty="0"/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10.23915/distill.00017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(https://domino. ai/blog/fitting-gaussian-process-models-python)</a:t>
                </a:r>
              </a:p>
              <a:p>
                <a:r>
                  <a:rPr lang="en-US" sz="1800" dirty="0"/>
                  <a:t>D. K. </a:t>
                </a:r>
                <a:r>
                  <a:rPr lang="en-US" sz="1800" dirty="0" err="1"/>
                  <a:t>Duvenaud</a:t>
                </a:r>
                <a:r>
                  <a:rPr lang="en-US" sz="1800" dirty="0"/>
                  <a:t>, Dissertation, University of Cambridge, July 2014, (</a:t>
                </a:r>
                <a:r>
                  <a:rPr lang="en-US" sz="1800" dirty="0">
                    <a:hlinkClick r:id="rId4"/>
                  </a:rPr>
                  <a:t>https://www.cs.toronto.edu/~duvenaud/thesis.pdf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400" dirty="0"/>
                  <a:t>For the kernel cookbook it </a:t>
                </a:r>
                <a:r>
                  <a:rPr lang="en-US" sz="1400" dirty="0" err="1"/>
                  <a:t>selfe</a:t>
                </a:r>
                <a:r>
                  <a:rPr lang="en-US" sz="1400" dirty="0"/>
                  <a:t>: </a:t>
                </a:r>
                <a:r>
                  <a:rPr lang="en-US" sz="1400" dirty="0">
                    <a:hlinkClick r:id="rId5"/>
                  </a:rPr>
                  <a:t>https://www.cs.toronto.edu/~duvenaud/cookbook/</a:t>
                </a:r>
                <a:endParaRPr lang="en-US" sz="1400" dirty="0"/>
              </a:p>
              <a:p>
                <a:r>
                  <a:rPr lang="en-US" sz="1800" dirty="0">
                    <a:hlinkClick r:id="rId6"/>
                  </a:rPr>
                  <a:t>Scikit-learn: Machine Learning in Python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Pedregosa</a:t>
                </a:r>
                <a:r>
                  <a:rPr lang="en-US" sz="1800" dirty="0"/>
                  <a:t> </a:t>
                </a:r>
                <a:r>
                  <a:rPr lang="en-US" sz="1800" i="1" dirty="0"/>
                  <a:t>et al.</a:t>
                </a:r>
                <a:r>
                  <a:rPr lang="en-US" sz="1800" dirty="0"/>
                  <a:t>, JMLR 12, pp. 2825-2830, 2011</a:t>
                </a:r>
              </a:p>
              <a:p>
                <a:r>
                  <a:rPr lang="en-US" sz="1800" dirty="0"/>
                  <a:t>Rasmussen CE, Williams CKI. Gaussian Processes for Machine Learning. Cambridge: The MIT Press; 2005.</a:t>
                </a: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686F-E34B-8F33-4D54-252A0E4D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5C51-88D5-4BEC-CD58-010E035E4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51C56-AA03-7FAE-6056-9FA0B1BC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AA367-95A1-C6F8-2259-FCE7DCD2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0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EE2F9-9FB0-0990-795A-3CCBA394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operation with Gaussian distributions also Gaussian [1]</a:t>
                </a:r>
              </a:p>
              <a:p>
                <a:r>
                  <a:rPr lang="en-US" dirty="0"/>
                  <a:t>With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4F8B-7F91-515A-4326-6F33E3D70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48D2B1-7765-B8C3-B0A7-B15571D907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426498" y="2173801"/>
            <a:ext cx="1048845" cy="881633"/>
          </a:xfrm>
          <a:prstGeom prst="straightConnector1">
            <a:avLst/>
          </a:prstGeom>
          <a:ln w="28575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00A7E-2E45-208E-DCA6-0CEFE5EC2E7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29070" y="2173801"/>
            <a:ext cx="2246273" cy="1041289"/>
          </a:xfrm>
          <a:prstGeom prst="straightConnector1">
            <a:avLst/>
          </a:prstGeom>
          <a:ln w="28575">
            <a:solidFill>
              <a:srgbClr val="6700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198DC-CFF3-CD18-A936-CC8667984883}"/>
                  </a:ext>
                </a:extLst>
              </p:cNvPr>
              <p:cNvSpPr txBox="1"/>
              <p:nvPr/>
            </p:nvSpPr>
            <p:spPr>
              <a:xfrm>
                <a:off x="8977086" y="1804469"/>
                <a:ext cx="2996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Marginal distributions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198DC-CFF3-CD18-A936-CC866798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86" y="1804469"/>
                <a:ext cx="2996514" cy="369332"/>
              </a:xfrm>
              <a:prstGeom prst="rect">
                <a:avLst/>
              </a:prstGeom>
              <a:blipFill>
                <a:blip r:embed="rId7"/>
                <a:stretch>
                  <a:fillRect l="-18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with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soon as new data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67667" y="3136754"/>
            <a:ext cx="6775447" cy="886765"/>
            <a:chOff x="3483432" y="3545124"/>
            <a:chExt cx="6775447" cy="88676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604252" y="2345316"/>
              <a:ext cx="380998" cy="279944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08669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330623" y="3908669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/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9307157-F4A0-4CE8-820E-F5F03B4C5528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8963966" y="3838538"/>
            <a:ext cx="440003" cy="8099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(GP)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546800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546800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2DEDEF4-F57D-4C82-82EE-49DF43F04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2635</Words>
  <Application>Microsoft Office PowerPoint</Application>
  <PresentationFormat>Widescreen</PresentationFormat>
  <Paragraphs>318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Segoe UI Symbol</vt:lpstr>
      <vt:lpstr>Office Theme</vt:lpstr>
      <vt:lpstr>Gaussian Processes </vt:lpstr>
      <vt:lpstr>Outline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 [2]</vt:lpstr>
      <vt:lpstr>Regression as Gaussian Process (GP) [2]</vt:lpstr>
      <vt:lpstr>Regression as Gaussian Process [2]</vt:lpstr>
      <vt:lpstr>Kernels – RBF [2]</vt:lpstr>
      <vt:lpstr>Kernels – Periodic [2] </vt:lpstr>
      <vt:lpstr>Kernels – Linear [2,3] </vt:lpstr>
      <vt:lpstr>Kernels – Linear</vt:lpstr>
      <vt:lpstr>Regression as GP recipe [1,2]</vt:lpstr>
      <vt:lpstr>Live coding</vt:lpstr>
      <vt:lpstr>Deep Neural Networks as GP</vt:lpstr>
      <vt:lpstr>Conclusion - Caveats</vt:lpstr>
      <vt:lpstr>Conclusion - Caveats</vt:lpstr>
      <vt:lpstr>Conclusion - Caveats</vt:lpstr>
      <vt:lpstr>Conclusion - Caveats</vt:lpstr>
      <vt:lpstr>Conclusion - Caveats</vt:lpstr>
      <vt:lpstr>Conclusion – Caveats – Test and Training Data</vt:lpstr>
      <vt:lpstr>Conclusion – Caveats – Test and Training Data</vt:lpstr>
      <vt:lpstr>Conclusion – Caveats – Test and Training Data</vt:lpstr>
      <vt:lpstr>Conclusion – Caveats – Test and Training Data</vt:lpstr>
      <vt:lpstr>Conclusion - Caveats</vt:lpstr>
      <vt:lpstr>Conclusion – Caveats – “Two approaches”</vt:lpstr>
      <vt:lpstr>Conclusion - Caveats</vt:lpstr>
      <vt:lpstr>Conclusion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102</cp:revision>
  <dcterms:created xsi:type="dcterms:W3CDTF">2023-12-27T11:35:50Z</dcterms:created>
  <dcterms:modified xsi:type="dcterms:W3CDTF">2024-01-19T11:14:36Z</dcterms:modified>
</cp:coreProperties>
</file>